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Lexend Dec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exendDeca-bold.fntdata"/><Relationship Id="rId6" Type="http://schemas.openxmlformats.org/officeDocument/2006/relationships/slide" Target="slides/slide1.xml"/><Relationship Id="rId18" Type="http://schemas.openxmlformats.org/officeDocument/2006/relationships/font" Target="fonts/LexendDec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**All underlined bullet points are hyperlinked to their website for more information!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c570f38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c570f38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c10c124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c10c124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4f76020f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4f76020f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f1250ad6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f1250ad6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4f76020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4f76020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Discontinued: </a:t>
            </a:r>
            <a:r>
              <a:rPr lang="en" sz="1200">
                <a:solidFill>
                  <a:schemeClr val="dk1"/>
                </a:solidFill>
              </a:rPr>
              <a:t>STAMPS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Undergraduate Student Research Grants; $2,000 for students building on their STAMPS experience and portfolio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8b4ee55a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8b4ee55a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Discontinued: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Undergraduate Research Fellowship: Provides up to 3 awards each funding cycle of $2,750 each to hire a student to assist full-time faculty members with work on summer research and projects done not for credit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Conference 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travel expenses and/or presentation materials for regional and national symposiums to present research done at UM-Dearborn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8b4ee55a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8b4ee55a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8b4ee55a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8b4ee55a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c570f380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c570f380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f1250ad6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f1250ad6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4f76020f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4f76020f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264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4750" y="111524"/>
            <a:ext cx="975862" cy="8509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lsa.umich.edu/onsf/scholarships/stem-biomedical/stem-rca.html" TargetMode="External"/><Relationship Id="rId4" Type="http://schemas.openxmlformats.org/officeDocument/2006/relationships/hyperlink" Target="https://lsa.umich.edu/onsf/scholarships/stem-biomedical/goldwater-scholarship.html" TargetMode="External"/><Relationship Id="rId5" Type="http://schemas.openxmlformats.org/officeDocument/2006/relationships/hyperlink" Target="https://lsa.umich.edu/onsf/scholarships/stem-biomedical/astronaut-scholarship.html" TargetMode="External"/><Relationship Id="rId6" Type="http://schemas.openxmlformats.org/officeDocument/2006/relationships/hyperlink" Target="mailto:onsf.info@umich.ed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umdearborn.edu/academics/research-partnerships/office-research" TargetMode="External"/><Relationship Id="rId4" Type="http://schemas.openxmlformats.org/officeDocument/2006/relationships/hyperlink" Target="https://www.umflint.edu/research/" TargetMode="External"/><Relationship Id="rId5" Type="http://schemas.openxmlformats.org/officeDocument/2006/relationships/hyperlink" Target="https://lsa.umich.edu/urop/current-urop-students/fall-winter-programs.html" TargetMode="External"/><Relationship Id="rId6" Type="http://schemas.openxmlformats.org/officeDocument/2006/relationships/hyperlink" Target="https://guides.lib.umich.edu/c.php?g=283405&amp;p=188726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sa.umich.edu/anthro/undergraduates/funding.html" TargetMode="External"/><Relationship Id="rId4" Type="http://schemas.openxmlformats.org/officeDocument/2006/relationships/hyperlink" Target="https://lsa.umich.edu/soc/undergraduates/research-opportunities.html" TargetMode="External"/><Relationship Id="rId5" Type="http://schemas.openxmlformats.org/officeDocument/2006/relationships/hyperlink" Target="https://lsa.umich.edu/soc/undergraduates/financial-aid-resources0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mdearborn.edu/academic-success/success-dearborn/experience-plus/student-research-opportunities-grants" TargetMode="External"/><Relationship Id="rId4" Type="http://schemas.openxmlformats.org/officeDocument/2006/relationships/hyperlink" Target="mailto:DBN-Research@umich.ed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umdearborn.edu/casl/undergraduate-programs/scholarships" TargetMode="External"/><Relationship Id="rId4" Type="http://schemas.openxmlformats.org/officeDocument/2006/relationships/hyperlink" Target="https://umdearborn.edu/casl/undergraduate-programs/scholarships" TargetMode="External"/><Relationship Id="rId5" Type="http://schemas.openxmlformats.org/officeDocument/2006/relationships/hyperlink" Target="https://umdearborn.edu/casl/undergraduate-programs/scholarships" TargetMode="External"/><Relationship Id="rId6" Type="http://schemas.openxmlformats.org/officeDocument/2006/relationships/hyperlink" Target="https://umdearborn.edu/casl/undergraduate-programs/scholarships" TargetMode="External"/><Relationship Id="rId7" Type="http://schemas.openxmlformats.org/officeDocument/2006/relationships/hyperlink" Target="https://umdearborn.edu/academics/research-partnerships/office-research/find-fundin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umflint.edu/research/student-research/student-funding/" TargetMode="External"/><Relationship Id="rId4" Type="http://schemas.openxmlformats.org/officeDocument/2006/relationships/hyperlink" Target="https://www.umflint.edu/research/finding-fund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sa.umich.edu/honors/current-students/honors-summer-fellowship.html" TargetMode="External"/><Relationship Id="rId4" Type="http://schemas.openxmlformats.org/officeDocument/2006/relationships/hyperlink" Target="https://lsa.umich.edu/urop/Prospective-Students/summer-programs.html" TargetMode="External"/><Relationship Id="rId5" Type="http://schemas.openxmlformats.org/officeDocument/2006/relationships/hyperlink" Target="https://lsa.umich.edu/urop/Prospective-Students/summer-programs/engineering-summer-research-fellowship.html" TargetMode="External"/><Relationship Id="rId6" Type="http://schemas.openxmlformats.org/officeDocument/2006/relationships/hyperlink" Target="https://lsa.umich.edu/urop/Prospective-Students/summer-programs/biomedical---life-sciences-summer-fellowship.html" TargetMode="External"/><Relationship Id="rId7" Type="http://schemas.openxmlformats.org/officeDocument/2006/relationships/hyperlink" Target="https://lsa.umich.edu/urop/Prospective-Students/summer-programs/detroit-community-engaged-research-program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ure.engin.umich.edu/" TargetMode="External"/><Relationship Id="rId4" Type="http://schemas.openxmlformats.org/officeDocument/2006/relationships/hyperlink" Target="https://umdearborn.edu/academics/research-partnerships/summer-undergraduate-research-experience-sure-program/program-guidelines" TargetMode="External"/><Relationship Id="rId5" Type="http://schemas.openxmlformats.org/officeDocument/2006/relationships/hyperlink" Target="https://www.umflint.edu/research/sur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medicine.umich.edu/medschool/education/md-phd-program/um-smart-undergrad-summer-program" TargetMode="External"/><Relationship Id="rId4" Type="http://schemas.openxmlformats.org/officeDocument/2006/relationships/hyperlink" Target="https://www.training.nih.gov/programs/sip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6579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Research Resources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833950" y="3828600"/>
            <a:ext cx="3638400" cy="13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1C232"/>
                </a:solidFill>
                <a:latin typeface="Lexend Deca"/>
                <a:ea typeface="Lexend Deca"/>
                <a:cs typeface="Lexend Deca"/>
                <a:sym typeface="Lexend Deca"/>
              </a:rPr>
              <a:t>P</a:t>
            </a:r>
            <a:r>
              <a:rPr lang="en" sz="2300">
                <a:solidFill>
                  <a:srgbClr val="F1C232"/>
                </a:solidFill>
                <a:latin typeface="Lexend Deca"/>
                <a:ea typeface="Lexend Deca"/>
                <a:cs typeface="Lexend Deca"/>
                <a:sym typeface="Lexend Deca"/>
              </a:rPr>
              <a:t>resented by Undergraduate Research Symposium</a:t>
            </a:r>
            <a:endParaRPr sz="2300">
              <a:solidFill>
                <a:srgbClr val="F1C23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03975"/>
            <a:ext cx="2309575" cy="153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425" y="3603975"/>
            <a:ext cx="2309576" cy="1539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UM STEM Research Career Awards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201300" y="1017725"/>
            <a:ext cx="8741400" cy="3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hlinkClick r:id="rId3"/>
              </a:rPr>
              <a:t>U-M STEM Research Career Award</a:t>
            </a:r>
            <a:r>
              <a:rPr lang="en" u="sng"/>
              <a:t> </a:t>
            </a:r>
            <a:r>
              <a:rPr lang="en"/>
              <a:t>- </a:t>
            </a:r>
            <a:r>
              <a:rPr lang="en">
                <a:solidFill>
                  <a:srgbClr val="F2C212"/>
                </a:solidFill>
              </a:rPr>
              <a:t>UM Deadline: December-January </a:t>
            </a:r>
            <a:endParaRPr>
              <a:solidFill>
                <a:srgbClr val="F2C21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Available for UM sophomores and juniors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$5000 scholarship for summer research or other academic expenses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Application and letters of recommendation will also be used to select U-M’s nominees for the Goldwater and Astronaut Scholarships from among eligible applicants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hlinkClick r:id="rId4"/>
              </a:rPr>
              <a:t>Goldwater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National grant aimed at 3rd/4th years that are leaders in mathematics, engineering, and natural sciences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Award Max. $7,500;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hlinkClick r:id="rId5"/>
              </a:rPr>
              <a:t>Astronaut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National grant that promotes STEM researchers (2nd/3rd years)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Award Max. $15,000;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2C212"/>
              </a:buClr>
              <a:buSzPts val="1800"/>
              <a:buChar char="●"/>
            </a:pPr>
            <a:r>
              <a:rPr lang="en">
                <a:solidFill>
                  <a:srgbClr val="F2C212"/>
                </a:solidFill>
              </a:rPr>
              <a:t>Contact </a:t>
            </a:r>
            <a:r>
              <a:rPr lang="en" u="sng">
                <a:solidFill>
                  <a:srgbClr val="F2C21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Henry Dyson</a:t>
            </a:r>
            <a:r>
              <a:rPr lang="en">
                <a:solidFill>
                  <a:srgbClr val="F2C212"/>
                </a:solidFill>
              </a:rPr>
              <a:t> for more information</a:t>
            </a:r>
            <a:endParaRPr>
              <a:solidFill>
                <a:srgbClr val="F2C21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96675" y="57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Tips for applying to programs </a:t>
            </a:r>
            <a:endParaRPr b="1"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217075" y="794100"/>
            <a:ext cx="8520600" cy="3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is this program intended for?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Level of </a:t>
            </a:r>
            <a:r>
              <a:rPr lang="en"/>
              <a:t>experience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Background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will this program will benefit you?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More than being interested</a:t>
            </a:r>
            <a:r>
              <a:rPr lang="en"/>
              <a:t>, demonstrate that this program will provide you with a unique experience that they could not get elsewhere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Pay attention to the goals/funding sources of the program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e.g. NSF supports researchers, not medical doctors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writing applications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Don’t just list accomplishments - show how they and this program fall in line with your future goals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COVID - Don’t focus on what you could not do, but what you did do despite challenges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Letters of Rec should come from someone who knows you and your motivations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>
            <a:off x="2923770" y="1962288"/>
            <a:ext cx="3218322" cy="12189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1C23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Q&amp;A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General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973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Department Emails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After declaring a major/minor you are subscribed to a departmental email with information about opportunities and events</a:t>
            </a:r>
            <a:endParaRPr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>
                <a:solidFill>
                  <a:schemeClr val="lt1"/>
                </a:solidFill>
              </a:rPr>
              <a:t>Be Proactive!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lang="en" sz="1400">
                <a:solidFill>
                  <a:schemeClr val="lt1"/>
                </a:solidFill>
              </a:rPr>
              <a:t>Talk with Department Advisors about opportunities</a:t>
            </a:r>
            <a:endParaRPr sz="14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u="sng">
                <a:hlinkClick r:id="rId3"/>
              </a:rPr>
              <a:t>Office of Research at UM Dearborn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u="sng">
                <a:hlinkClick r:id="rId4"/>
              </a:rPr>
              <a:t>Office of Research at UM Flint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UROP </a:t>
            </a:r>
            <a:endParaRPr u="sng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Undergraduate Research Opportunity Program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UM Library Resource</a:t>
            </a:r>
            <a:endParaRPr u="sng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The library has a great source of information on research opportunities and funding - these cover the Internal and external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How to Navigate UM Websites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 great place to check is the Websites of possible Colleges/Departments the typical track is Undergraduates &gt; Research &gt; (Funding/Resources)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40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Departmental Funding</a:t>
            </a:r>
            <a:endParaRPr b="1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813325"/>
            <a:ext cx="8520600" cy="4341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(Not all </a:t>
            </a:r>
            <a:r>
              <a:rPr lang="en" sz="1600"/>
              <a:t>Departments</a:t>
            </a:r>
            <a:r>
              <a:rPr lang="en" sz="1600"/>
              <a:t> offer funding or compensating but here are some examples)</a:t>
            </a:r>
            <a:endParaRPr sz="1600"/>
          </a:p>
          <a:p>
            <a:pPr indent="-3365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/>
              <a:t>History Department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Travel/Research refund $600 domestic travel, $900 international travel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u="sng">
                <a:hlinkClick r:id="rId3"/>
              </a:rPr>
              <a:t>Anthropology Department</a:t>
            </a:r>
            <a:endParaRPr sz="17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Research Grants - Biannual funding given out to support research. </a:t>
            </a:r>
            <a:r>
              <a:rPr lang="en">
                <a:solidFill>
                  <a:srgbClr val="F2C212"/>
                </a:solidFill>
              </a:rPr>
              <a:t>Soonest Deadline: March 9th, 2022</a:t>
            </a:r>
            <a:r>
              <a:rPr lang="en"/>
              <a:t>; Stipend $1,000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Riggs Hoenecke Undergrad Experience Prize to support, internships, fieldwork, and research. </a:t>
            </a:r>
            <a:r>
              <a:rPr lang="en">
                <a:solidFill>
                  <a:srgbClr val="F2C212"/>
                </a:solidFill>
              </a:rPr>
              <a:t>Deadline: March 9th, 2022</a:t>
            </a:r>
            <a:r>
              <a:rPr lang="en"/>
              <a:t>; Stipend: 1st year $1,000; 2nd year $2,000; 3rd year $3,000 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/>
              <a:t>Sociology</a:t>
            </a:r>
            <a:endParaRPr sz="17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hlinkClick r:id="rId4"/>
              </a:rPr>
              <a:t>Sociology Undergraduate Research Opportunity Program:</a:t>
            </a:r>
            <a:r>
              <a:rPr lang="en"/>
              <a:t> Connects sociology majors with various research opportunities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hlinkClick r:id="rId5"/>
              </a:rPr>
              <a:t>Sociology Thesis</a:t>
            </a:r>
            <a:r>
              <a:rPr lang="en"/>
              <a:t> funding $400; Sociology </a:t>
            </a:r>
            <a:r>
              <a:rPr lang="en"/>
              <a:t>Experimental</a:t>
            </a:r>
            <a:r>
              <a:rPr lang="en"/>
              <a:t> Funding $300 (Program Suspended during COVID)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UM Dearborn Scholarships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hlinkClick r:id="rId3"/>
              </a:rPr>
              <a:t>Undergraduate Student Independent Research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$500 for independent research projects conducted by Dearborn undergrads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Project must be part of a course for credit and supervised by a faculty member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 to COVID-19, these programs might still be suspended, so check with the office of research at </a:t>
            </a:r>
            <a:r>
              <a:rPr lang="en" u="sng">
                <a:hlinkClick r:id="rId4"/>
              </a:rPr>
              <a:t>DBN-Research@umich.edu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UM Dearborn Scholarships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hlinkClick r:id="rId3"/>
              </a:rPr>
              <a:t>CASL Student Faculty Mentored Research Scholarship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Ask financial aid office for more info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F2C212"/>
                </a:solidFill>
              </a:rPr>
              <a:t>Due March 1</a:t>
            </a:r>
            <a:r>
              <a:rPr lang="en"/>
              <a:t> for the following year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hlinkClick r:id="rId4"/>
              </a:rPr>
              <a:t>Dr. Paul Zitzewitz Memorial Scholarship for Student Research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Award used to purchase supplies, presentation materials, provide travel aid, etc. for students who are majoring and conducting research in the natural sciences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F2C212"/>
                </a:solidFill>
              </a:rPr>
              <a:t>Typically d</a:t>
            </a:r>
            <a:r>
              <a:rPr lang="en">
                <a:solidFill>
                  <a:srgbClr val="F2C212"/>
                </a:solidFill>
              </a:rPr>
              <a:t>ue March 1</a:t>
            </a:r>
            <a:r>
              <a:rPr lang="en"/>
              <a:t> for the following year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hlinkClick r:id="rId5"/>
              </a:rPr>
              <a:t>Roger F. and Norma J. Verhey Math Education Scholarship</a:t>
            </a:r>
            <a:endParaRPr u="sng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Preference will be given to students who are majoring, or intend to major, in Mathematics.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hlinkClick r:id="rId6"/>
              </a:rPr>
              <a:t>John J. Brownfain Endowed Memorial Honors Scholarship</a:t>
            </a:r>
            <a:endParaRPr u="sng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Supports students </a:t>
            </a:r>
            <a:r>
              <a:rPr lang="en"/>
              <a:t>majoring in Psychology or any majors that are part of the Literature, Philosophy, and the Arts or the Language, Culture, and Communication departments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hlinkClick r:id="rId7"/>
              </a:rPr>
              <a:t>Comprehensive list of funding (both internal and external)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UM Flint Scholarships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360375" y="1017725"/>
            <a:ext cx="85434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 Research Endowed Funds 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Funds will support expenses including research supplies, human subject incentives, and conference registration fee or conference travel expenses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Awards up to $500 per academic year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Scholarships include: Beatrice and William Caldwell Research Fund, UM-Club of Greater Flint Research Award, Gerald and Sharon Schreiber Research Fund, Harry and Wanda Piper CAS Undergraduate Research Fund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Faculty (like your research advisor) can also apply for funding which they can then use to fund your projects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Comprehensive list of funding (both internal and external) 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161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UM Summer Research Programs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733875"/>
            <a:ext cx="8520600" cy="42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u="sng">
                <a:hlinkClick r:id="rId3"/>
              </a:rPr>
              <a:t>LSA Honors Summer Fellowship </a:t>
            </a:r>
            <a:r>
              <a:rPr lang="en"/>
              <a:t>- </a:t>
            </a:r>
            <a:r>
              <a:rPr lang="en" sz="1600">
                <a:solidFill>
                  <a:srgbClr val="F2C212"/>
                </a:solidFill>
              </a:rPr>
              <a:t>Due February 11th</a:t>
            </a:r>
            <a:r>
              <a:rPr lang="en" sz="1600"/>
              <a:t>; Stipend: $6,000</a:t>
            </a:r>
            <a:endParaRPr sz="16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This opportunity is open to 3rd years in LSA that will/are a declared Honors Major (different from the LSA Honors Program) where they take residence in Ann Arbor to complete a thesis proposal</a:t>
            </a:r>
            <a:endParaRPr sz="13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u="sng">
                <a:hlinkClick r:id="rId4"/>
              </a:rPr>
              <a:t>UROP Summer Programs</a:t>
            </a:r>
            <a:endParaRPr u="sng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Many programs in different fields looking for </a:t>
            </a:r>
            <a:r>
              <a:rPr lang="en"/>
              <a:t>UM undergrads from diverse backgrounds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hlinkClick r:id="rId5"/>
              </a:rPr>
              <a:t>Engineering Summer Research Fellowship</a:t>
            </a:r>
            <a:r>
              <a:rPr lang="en"/>
              <a:t> - </a:t>
            </a:r>
            <a:r>
              <a:rPr lang="en">
                <a:solidFill>
                  <a:srgbClr val="F2C212"/>
                </a:solidFill>
              </a:rPr>
              <a:t>Due </a:t>
            </a:r>
            <a:r>
              <a:rPr lang="en" sz="1300">
                <a:solidFill>
                  <a:srgbClr val="F2C212"/>
                </a:solidFill>
              </a:rPr>
              <a:t>February 25th; </a:t>
            </a:r>
            <a:r>
              <a:rPr lang="en" sz="1300"/>
              <a:t>Stipend: $4,000</a:t>
            </a:r>
            <a:endParaRPr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Funding to do cutting-edge research in: Electrical Engineering, Material Science and Engineering, Computer Engineering, Physics, Chemistry and Chemical Engineering</a:t>
            </a:r>
            <a:endParaRPr sz="13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hlinkClick r:id="rId6"/>
              </a:rPr>
              <a:t>Biomedical &amp; Life Sciences Summer Fellowship</a:t>
            </a:r>
            <a:r>
              <a:rPr lang="en"/>
              <a:t> - </a:t>
            </a:r>
            <a:r>
              <a:rPr lang="en" sz="1300">
                <a:solidFill>
                  <a:srgbClr val="F2C212"/>
                </a:solidFill>
              </a:rPr>
              <a:t>Due February 25th</a:t>
            </a:r>
            <a:r>
              <a:rPr lang="en" sz="1300"/>
              <a:t>; Stipend: $4,000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A 10-week fellowship for intensive research in Biomedical &amp; Life Sciences</a:t>
            </a:r>
            <a:endParaRPr sz="13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hlinkClick r:id="rId7"/>
              </a:rPr>
              <a:t>Detroit Community-Engaged Research Program</a:t>
            </a:r>
            <a:endParaRPr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Research projects addressing social and environmental justice, food insecurity, human rights, public health, youth development, and more!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>
                <a:solidFill>
                  <a:srgbClr val="F2C212"/>
                </a:solidFill>
              </a:rPr>
              <a:t>Typically due mid </a:t>
            </a:r>
            <a:r>
              <a:rPr lang="en" sz="1300">
                <a:solidFill>
                  <a:srgbClr val="F2C212"/>
                </a:solidFill>
              </a:rPr>
              <a:t>January;</a:t>
            </a:r>
            <a:r>
              <a:rPr lang="en" sz="1300"/>
              <a:t> Stipend: $2,500</a:t>
            </a:r>
            <a:endParaRPr sz="13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 More!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UM Summer Research Programs Cont.</a:t>
            </a:r>
            <a:endParaRPr b="1"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u="sng">
                <a:hlinkClick r:id="rId3"/>
              </a:rPr>
              <a:t>Summer Undergraduate Research in Engineering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10-12 week program working with UM faculty on an array of disciplines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F2C212"/>
                </a:solidFill>
              </a:rPr>
              <a:t>Typically due mid January</a:t>
            </a:r>
            <a:r>
              <a:rPr lang="en"/>
              <a:t>; Stipend: $5,000; open to 2nd year and 3rd year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/>
              <a:t>Departmental Summer Fellowships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u="sng">
                <a:hlinkClick r:id="rId4"/>
              </a:rPr>
              <a:t>UM Dearborn: Summer Undergraduate Research Experience (SURE) Program</a:t>
            </a:r>
            <a:r>
              <a:rPr lang="en"/>
              <a:t> - </a:t>
            </a:r>
            <a:r>
              <a:rPr lang="en" sz="1600">
                <a:solidFill>
                  <a:srgbClr val="F2C212"/>
                </a:solidFill>
              </a:rPr>
              <a:t>Due March 11th</a:t>
            </a:r>
            <a:endParaRPr sz="1600">
              <a:solidFill>
                <a:srgbClr val="F2C21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 with a faculty advisor and attend different Lunch &amp; Learn sessions about different topics in research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student receives a stipend of $3,500 and presents at the SURE Project Showcase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u="sng">
                <a:hlinkClick r:id="rId5"/>
              </a:rPr>
              <a:t>UM Flint: Summer Undergraduate Research Experience (SURE) Program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Full or half-time paid summer research opportunities mentored by UM-Flint faculty advisors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206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National Summer Research Programs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983650"/>
            <a:ext cx="85206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NSF REU</a:t>
            </a:r>
            <a:r>
              <a:rPr lang="en" sz="1600"/>
              <a:t> (</a:t>
            </a:r>
            <a:r>
              <a:rPr lang="en" sz="1400"/>
              <a:t>National Science Foundation Research Experience for Undergraduates)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STEM related REU sites (not at UM) where undergraduates participate in research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Deadline: January/February 2022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Amgen Scholar</a:t>
            </a:r>
            <a:r>
              <a:rPr lang="en" sz="1600"/>
              <a:t> - </a:t>
            </a:r>
            <a:r>
              <a:rPr lang="en" sz="1600">
                <a:solidFill>
                  <a:srgbClr val="F2C212"/>
                </a:solidFill>
              </a:rPr>
              <a:t>Due February 1st </a:t>
            </a:r>
            <a:endParaRPr sz="1600">
              <a:solidFill>
                <a:srgbClr val="F2C21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STEM research opportunity at 1 of 17 universities around the world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Funding varies by </a:t>
            </a:r>
            <a:r>
              <a:rPr lang="en"/>
              <a:t>institution;</a:t>
            </a:r>
            <a:r>
              <a:rPr lang="en"/>
              <a:t>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hlinkClick r:id="rId3"/>
              </a:rPr>
              <a:t>UM Smart</a:t>
            </a:r>
            <a:r>
              <a:rPr lang="en" sz="1600"/>
              <a:t> - </a:t>
            </a:r>
            <a:r>
              <a:rPr lang="en" sz="1600">
                <a:solidFill>
                  <a:srgbClr val="F2C212"/>
                </a:solidFill>
              </a:rPr>
              <a:t>Due January 31st</a:t>
            </a:r>
            <a:endParaRPr sz="1600">
              <a:solidFill>
                <a:srgbClr val="F2C21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Research relevant to human disease under a faculty mentor at UM for 10 weeks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Stipend: $4,400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hlinkClick r:id="rId4"/>
              </a:rPr>
              <a:t>NIH</a:t>
            </a:r>
            <a:r>
              <a:rPr lang="en" sz="1600"/>
              <a:t> - </a:t>
            </a:r>
            <a:r>
              <a:rPr lang="en" sz="1600">
                <a:solidFill>
                  <a:srgbClr val="F2C212"/>
                </a:solidFill>
              </a:rPr>
              <a:t>Due March 1st </a:t>
            </a:r>
            <a:endParaRPr sz="1600">
              <a:solidFill>
                <a:srgbClr val="F2C21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National Institute of Health Internship program for 8 weeks researching a biomedical field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Funding provided by individual scientist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